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0" r:id="rId13"/>
    <p:sldId id="272" r:id="rId14"/>
    <p:sldId id="273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79A21-79C4-4CE8-96DC-BE9EDEA9A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4879F7-FC8C-4EC2-BB68-8140C956E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1175B5-E554-4ECD-B2A0-3F1B319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15161B-270F-4690-829B-44574A5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06FE4F-E4C3-4E15-B35D-9FAF9E30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1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3318B-C93A-4E29-A7C0-9EDE6C50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B5462E-5F98-425E-8C64-656CE3AC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AAF7AD-E4B9-4863-9B89-F16BB0FB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61C176-0D08-4C4E-B0F1-5E256C19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418ED-F689-476D-A2F0-03E560D0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78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33D7D9-67BA-49A2-87FD-E0001C6F9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D8CD1F-E399-4390-AD32-B8325DEF1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489AAC-C86D-42DE-85BB-7923F545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01D741-7F76-4435-A0AB-4E39E872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5623A1-9454-4E99-906F-B68C15DB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0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D94F3-574B-465B-BE7A-84CE4F2C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4FBD11-55CE-4B14-808E-D48E548F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8BFD6-4267-4FD6-BB88-B020307A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133E4E-7270-494F-A653-6B68FE34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F50FA1-BB10-4F2C-9024-A2A4232B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06498-DF89-4B49-9AD4-81B38015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EF67E6-7CC6-4B0F-BA90-D0ED0253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9729F7-CF40-4393-B3C9-E62E0AA4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D36F20-2C2D-4353-8303-D3A457A8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C68BC7-DC85-4791-A7BD-F4005C9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06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C2373-90FF-4735-9426-78A831E0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156C2-88C4-405B-BA03-2BBB1F789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6A344A-3C3E-4C52-8D87-267E202FA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3D4C83-C3EA-4E45-8FB7-6BB6C140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BB0E00-7CBB-4DF9-BC3C-C1DF4A5F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CA21B2-EA68-40D1-90CF-D60D0332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36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81FA-2E12-45AA-9F6C-D3FE52CD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FD1732-8B69-49B0-9BFE-AF76CBB85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FAEFE7-025B-4116-8F8B-915F44757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D4335C-9526-4FE8-9E1E-35C568A0C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CE2F48-4C57-40AD-A2C7-6C9C611FF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EEF5CD-81E4-4C30-949D-1FCE7605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9A0189-B913-48F6-A1C8-13193F07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1F783C1-65B7-4473-896E-C0C2F329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6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078F8-D032-445F-B16D-3835E965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6CC500-FEAF-4ACD-89E1-68116FAC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A88FE4-AEC4-4D81-84AC-454547E6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A47D5F-20A0-4C54-8140-71A5EBBD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06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DD2756-064F-4962-8729-CEC3418D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8DB2C1-35F1-4F1D-B687-4966E4B1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F17F17-F3E3-4F73-8CE0-E1C96071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06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960AF-FCE9-443B-99F5-CFE55516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5263E7-5D4D-49F1-A9F6-BCDCD15E6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CFA25A-1AD3-4554-840D-BAB32118B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72BE0F-48B1-4CDF-B8B2-3243CB35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3FF4BD-4A5B-4836-AFDC-5EF24B68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C49DA-16CC-452B-A4CF-E2FED727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D9849-D3E0-4DA6-9451-2C20F321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61D0E1-434E-4C04-A140-FAF4FF278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C1C4E2-FDBD-4613-A058-FFF3FCDB0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9355D9-DEB7-44E9-8037-C94966A0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10CED7-2950-4C8B-8EA8-1DA34E0F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20379A-7ED5-4975-8D3A-BD9D66EA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96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DEB6ED-4B94-4100-9884-9A294CEF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13487B-492D-48EE-A278-147340296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453422-B0C0-48ED-92A7-113732162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9EF6-F53C-4384-B2FB-B72D17DFA03D}" type="datetimeFigureOut">
              <a:rPr lang="de-DE" smtClean="0"/>
              <a:t>05.05.2019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094892-27A7-4902-A5E3-637FA944C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4664A8-9006-4315-A03B-9DFBCFBA7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992E9-9E44-4A31-8217-DEBDA3852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8A2309B-8D75-4C96-AFBF-636964609E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1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F28D5B-2926-4FE4-BF22-EA37C737E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2E941BD-027E-419D-A57B-79D61423B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111" y="4606470"/>
            <a:ext cx="767645" cy="57513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13E932-AD73-45CC-AB92-67E2350D1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5090844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err="1">
                <a:solidFill>
                  <a:srgbClr val="000000"/>
                </a:solidFill>
              </a:rPr>
              <a:t>Cognition</a:t>
            </a:r>
            <a:r>
              <a:rPr lang="de-DE" sz="4400" dirty="0">
                <a:solidFill>
                  <a:srgbClr val="000000"/>
                </a:solidFill>
              </a:rPr>
              <a:t> and </a:t>
            </a:r>
            <a:r>
              <a:rPr lang="de-DE" sz="4400" dirty="0" err="1">
                <a:solidFill>
                  <a:srgbClr val="000000"/>
                </a:solidFill>
              </a:rPr>
              <a:t>Conditioning</a:t>
            </a:r>
            <a:endParaRPr lang="de-DE" sz="4400" dirty="0">
              <a:solidFill>
                <a:srgbClr val="00000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2C5C75-FC42-4BE1-92F2-4DBB36A1D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4606470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de-DE" sz="1800" dirty="0" err="1">
                <a:solidFill>
                  <a:srgbClr val="000000"/>
                </a:solidFill>
              </a:rPr>
              <a:t>Conditioning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err="1">
                <a:solidFill>
                  <a:srgbClr val="000000"/>
                </a:solidFill>
              </a:rPr>
              <a:t>with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err="1">
                <a:solidFill>
                  <a:srgbClr val="000000"/>
                </a:solidFill>
              </a:rPr>
              <a:t>probabilistic</a:t>
            </a:r>
            <a:r>
              <a:rPr lang="de-DE" sz="1800" dirty="0">
                <a:solidFill>
                  <a:srgbClr val="000000"/>
                </a:solidFill>
              </a:rPr>
              <a:t> generative </a:t>
            </a:r>
            <a:r>
              <a:rPr lang="de-DE" sz="1800" dirty="0" err="1">
                <a:solidFill>
                  <a:srgbClr val="000000"/>
                </a:solidFill>
              </a:rPr>
              <a:t>models</a:t>
            </a:r>
            <a:endParaRPr lang="de-DE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0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Infer with different methods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0D8632-F6BA-4014-A60D-AEBBA1F20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42" y="1453877"/>
            <a:ext cx="3124471" cy="188992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264A734-383E-4047-A041-474437E1F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27" y="1323956"/>
            <a:ext cx="1455546" cy="256816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1BF2FEA-7583-481D-84C2-0A1CBB8A18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993" y="1453877"/>
            <a:ext cx="4046571" cy="195088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ED5E1B8-262A-430E-AEE1-B420118984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484" y="1453877"/>
            <a:ext cx="1447925" cy="2491956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96F1EE6D-06F3-48E3-BC70-F757D9F0AA3D}"/>
              </a:ext>
            </a:extLst>
          </p:cNvPr>
          <p:cNvSpPr txBox="1"/>
          <p:nvPr/>
        </p:nvSpPr>
        <p:spPr>
          <a:xfrm>
            <a:off x="434742" y="575266"/>
            <a:ext cx="452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Infer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distribution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5F568E5-917B-4AB0-8BA6-69AF76E08D67}"/>
              </a:ext>
            </a:extLst>
          </p:cNvPr>
          <p:cNvSpPr txBox="1"/>
          <p:nvPr/>
        </p:nvSpPr>
        <p:spPr>
          <a:xfrm>
            <a:off x="5749993" y="575266"/>
            <a:ext cx="452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Infer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rejection</a:t>
            </a:r>
            <a:r>
              <a:rPr lang="de-DE" dirty="0"/>
              <a:t> </a:t>
            </a:r>
            <a:r>
              <a:rPr lang="de-DE" dirty="0" err="1"/>
              <a:t>sampling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39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condition() vs. observe()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F1EE6D-06F3-48E3-BC70-F757D9F0AA3D}"/>
              </a:ext>
            </a:extLst>
          </p:cNvPr>
          <p:cNvSpPr txBox="1"/>
          <p:nvPr/>
        </p:nvSpPr>
        <p:spPr>
          <a:xfrm>
            <a:off x="434742" y="276964"/>
            <a:ext cx="452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condition</a:t>
            </a:r>
            <a:r>
              <a:rPr lang="de-DE" dirty="0"/>
              <a:t>():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5F568E5-917B-4AB0-8BA6-69AF76E08D67}"/>
              </a:ext>
            </a:extLst>
          </p:cNvPr>
          <p:cNvSpPr txBox="1"/>
          <p:nvPr/>
        </p:nvSpPr>
        <p:spPr>
          <a:xfrm>
            <a:off x="4960874" y="278720"/>
            <a:ext cx="120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observe</a:t>
            </a:r>
            <a:r>
              <a:rPr lang="de-DE" dirty="0"/>
              <a:t>():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B26319CA-84A6-4A47-A6FD-47B1ABDCA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42" y="738594"/>
            <a:ext cx="3825572" cy="139458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74F770D2-24EF-4996-96EC-88E8AB8A3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74" y="936732"/>
            <a:ext cx="4610500" cy="1196444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46CF4E04-0005-40BD-803A-43F71EFEB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74" y="2222083"/>
            <a:ext cx="2090100" cy="1958292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2AF2782A-EFBA-4389-A44B-195026166DB3}"/>
              </a:ext>
            </a:extLst>
          </p:cNvPr>
          <p:cNvSpPr txBox="1"/>
          <p:nvPr/>
        </p:nvSpPr>
        <p:spPr>
          <a:xfrm>
            <a:off x="434742" y="2352583"/>
            <a:ext cx="358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Does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never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terminate</a:t>
            </a:r>
            <a:r>
              <a:rPr lang="de-DE" dirty="0">
                <a:solidFill>
                  <a:srgbClr val="FF000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81172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>
                <a:solidFill>
                  <a:srgbClr val="404040"/>
                </a:solidFill>
              </a:rPr>
              <a:t>condition() is powerful </a:t>
            </a:r>
            <a:endParaRPr lang="en-US" sz="4000" dirty="0">
              <a:solidFill>
                <a:srgbClr val="40404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AFD4731-A4E1-4046-B960-61944E8AF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56" y="887781"/>
            <a:ext cx="1912786" cy="191278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DEB9D80-2DBF-4601-9EF1-509CB072B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67" y="892596"/>
            <a:ext cx="1455546" cy="2613887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D1A29AC6-4D7B-465D-BE86-FF37CC7CF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576" y="883124"/>
            <a:ext cx="2110923" cy="175275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5C64DE5-F6B0-41E6-900D-15C58CC38A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187" y="883124"/>
            <a:ext cx="1455546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8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factor() as an alternative to condition()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7446103-E837-41A7-944E-271716B8E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27" y="1239861"/>
            <a:ext cx="1760373" cy="134885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4FC4650-5505-4A7F-AAA0-F3855EB5D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4" y="1245759"/>
            <a:ext cx="1211685" cy="253768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DAC92A6-04BA-4D8D-9193-A5926A53D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30" y="1245759"/>
            <a:ext cx="1425063" cy="137934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BE2D76B5-E85C-473A-8DDF-E057703487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842" y="1245759"/>
            <a:ext cx="1478408" cy="2575783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5EDFF056-EF86-45AA-8839-88AB7D7CEB3E}"/>
              </a:ext>
            </a:extLst>
          </p:cNvPr>
          <p:cNvSpPr txBox="1"/>
          <p:nvPr/>
        </p:nvSpPr>
        <p:spPr>
          <a:xfrm>
            <a:off x="1276350" y="400050"/>
            <a:ext cx="26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condition</a:t>
            </a:r>
            <a:r>
              <a:rPr lang="de-DE" dirty="0"/>
              <a:t>()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577683-7052-42F2-AF87-1A276F5E5C3C}"/>
              </a:ext>
            </a:extLst>
          </p:cNvPr>
          <p:cNvSpPr txBox="1"/>
          <p:nvPr/>
        </p:nvSpPr>
        <p:spPr>
          <a:xfrm>
            <a:off x="7488330" y="400050"/>
            <a:ext cx="26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factor</a:t>
            </a:r>
            <a:r>
              <a:rPr lang="de-DE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43502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factor() in detail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EDFF056-EF86-45AA-8839-88AB7D7CEB3E}"/>
              </a:ext>
            </a:extLst>
          </p:cNvPr>
          <p:cNvSpPr txBox="1"/>
          <p:nvPr/>
        </p:nvSpPr>
        <p:spPr>
          <a:xfrm>
            <a:off x="1276350" y="400050"/>
            <a:ext cx="26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factor</a:t>
            </a:r>
            <a:r>
              <a:rPr lang="de-DE" dirty="0"/>
              <a:t>(A ? 1:0)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577683-7052-42F2-AF87-1A276F5E5C3C}"/>
              </a:ext>
            </a:extLst>
          </p:cNvPr>
          <p:cNvSpPr txBox="1"/>
          <p:nvPr/>
        </p:nvSpPr>
        <p:spPr>
          <a:xfrm>
            <a:off x="7488330" y="400050"/>
            <a:ext cx="26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factor</a:t>
            </a:r>
            <a:r>
              <a:rPr lang="de-DE" dirty="0"/>
              <a:t>(A ? 3:0)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5A43255-0228-49AD-8171-3EE00151B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04" y="1323956"/>
            <a:ext cx="1508891" cy="138696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3EF4FE-8A42-4BEB-8B71-9680E64E7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230" y="1323956"/>
            <a:ext cx="1364098" cy="258340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D8FDB145-4A1F-495C-BA19-C60A8B41E5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1" y="2999707"/>
            <a:ext cx="2911092" cy="94496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932FF1DE-36E3-4A8F-AA66-B005BAE42A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602" y="1323956"/>
            <a:ext cx="1478408" cy="1333616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5A4137E-C1B3-45BA-9894-F1C09DFA14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837" y="1304636"/>
            <a:ext cx="1493649" cy="2568163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10EC20B1-8679-43DE-B187-EDB28D1454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30" y="3135604"/>
            <a:ext cx="2621507" cy="58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27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616EF-BF1F-45E3-A5FD-B8236A4C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8FDF1-8DAA-4F11-AEC8-B36B50B5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91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1442B-98EC-47EA-90BE-BA62E942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35A93-A630-40CA-A916-162A69EEB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book</a:t>
            </a:r>
            <a:r>
              <a:rPr lang="de-DE" dirty="0"/>
              <a:t>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gave</a:t>
            </a:r>
            <a:r>
              <a:rPr lang="de-DE" dirty="0"/>
              <a:t> </a:t>
            </a:r>
            <a:r>
              <a:rPr lang="de-DE" dirty="0" err="1"/>
              <a:t>rise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, observable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event</a:t>
            </a:r>
            <a:endParaRPr lang="de-DE" dirty="0"/>
          </a:p>
          <a:p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mention</a:t>
            </a:r>
            <a:r>
              <a:rPr lang="de-DE" dirty="0"/>
              <a:t>,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cognition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described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r>
              <a:rPr lang="de-DE" dirty="0"/>
              <a:t>. So apart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mere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r>
              <a:rPr lang="de-DE" dirty="0"/>
              <a:t>, </a:t>
            </a:r>
            <a:r>
              <a:rPr lang="de-DE" dirty="0" err="1"/>
              <a:t>predictions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,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opposite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. </a:t>
            </a:r>
            <a:r>
              <a:rPr lang="de-DE" dirty="0" err="1"/>
              <a:t>Predictions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in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facts</a:t>
            </a:r>
            <a:r>
              <a:rPr lang="de-DE" dirty="0"/>
              <a:t> and </a:t>
            </a:r>
            <a:r>
              <a:rPr lang="de-DE" dirty="0" err="1"/>
              <a:t>guess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.</a:t>
            </a:r>
          </a:p>
          <a:p>
            <a:r>
              <a:rPr lang="de-DE" dirty="0"/>
              <a:t>Many human </a:t>
            </a:r>
            <a:r>
              <a:rPr lang="de-DE" dirty="0" err="1"/>
              <a:t>behaviours</a:t>
            </a:r>
            <a:r>
              <a:rPr lang="de-DE" dirty="0"/>
              <a:t> and </a:t>
            </a:r>
            <a:r>
              <a:rPr lang="de-DE" dirty="0" err="1"/>
              <a:t>actions</a:t>
            </a:r>
            <a:r>
              <a:rPr lang="de-DE" dirty="0"/>
              <a:t> like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linked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inference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7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ADCFD6-5A2C-4695-AA5D-D68BCA7D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Conditional inference and its use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01A03BD-A74D-4699-B04B-C607F7AFD0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3768"/>
          <a:stretch/>
        </p:blipFill>
        <p:spPr>
          <a:xfrm>
            <a:off x="317635" y="299363"/>
            <a:ext cx="4160452" cy="30492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EB5A019-C673-4C6C-9F75-27DA5AC636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5" r="2" b="28351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11A33B0-A289-439F-A339-B3F5F562BD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26" b="1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86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A4CD5F-4177-4671-B4AF-73DAC390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>
                <a:solidFill>
                  <a:srgbClr val="404040"/>
                </a:solidFill>
              </a:rPr>
              <a:t>Hypothetical Reasoning with Infer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C77647-6C50-4D5B-A88F-064914322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800">
                <a:solidFill>
                  <a:srgbClr val="FFFFFF"/>
                </a:solidFill>
              </a:rPr>
              <a:t>What we did so far !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D5A47B5-6AB1-46D0-8999-F208926FB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972" y="468977"/>
            <a:ext cx="2586656" cy="353906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1E7FB54-8C50-4FFE-B5FC-E0D0DC421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96" y="468977"/>
            <a:ext cx="3429931" cy="353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3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BA1D2-86AF-499E-ABE2-3F71575E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Set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infer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conditioning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6C03D-3273-42AD-996A-3404043BE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Rejection</a:t>
            </a:r>
            <a:r>
              <a:rPr lang="de-DE" dirty="0"/>
              <a:t> </a:t>
            </a:r>
            <a:r>
              <a:rPr lang="de-DE" dirty="0" err="1"/>
              <a:t>sampling</a:t>
            </a:r>
            <a:endParaRPr lang="de-DE" dirty="0"/>
          </a:p>
          <a:p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conditional</a:t>
            </a:r>
            <a:r>
              <a:rPr lang="de-DE" dirty="0"/>
              <a:t> </a:t>
            </a:r>
            <a:r>
              <a:rPr lang="de-DE" dirty="0" err="1"/>
              <a:t>distribution</a:t>
            </a:r>
            <a:r>
              <a:rPr lang="de-DE" dirty="0"/>
              <a:t>, </a:t>
            </a:r>
            <a:r>
              <a:rPr lang="de-DE" dirty="0" err="1"/>
              <a:t>bayes</a:t>
            </a:r>
            <a:r>
              <a:rPr lang="de-DE" dirty="0"/>
              <a:t> </a:t>
            </a:r>
            <a:r>
              <a:rPr lang="de-DE" dirty="0" err="1"/>
              <a:t>rule</a:t>
            </a:r>
            <a:endParaRPr lang="de-DE" dirty="0"/>
          </a:p>
          <a:p>
            <a:r>
              <a:rPr lang="de-DE" dirty="0"/>
              <a:t>Other </a:t>
            </a:r>
            <a:r>
              <a:rPr lang="de-DE" dirty="0" err="1"/>
              <a:t>Implementations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43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Rejection Sampling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597BE7C-F38F-46DD-ABED-3FB4C530A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591" y="468977"/>
            <a:ext cx="1733419" cy="3539066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0C54508-FF96-4C92-8C10-5BD303102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781264"/>
            <a:ext cx="5316388" cy="29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1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Conditional distribution, Bayes-theorem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8E52E9C-E13D-452B-A247-A7E997E28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55" y="2344317"/>
            <a:ext cx="2690093" cy="609653"/>
          </a:xfrm>
          <a:prstGeom prst="rect">
            <a:avLst/>
          </a:prstGeom>
        </p:spPr>
      </p:pic>
      <p:pic>
        <p:nvPicPr>
          <p:cNvPr id="9" name="Inhaltsplatzhalter 4">
            <a:extLst>
              <a:ext uri="{FF2B5EF4-FFF2-40B4-BE49-F238E27FC236}">
                <a16:creationId xmlns:a16="http://schemas.microsoft.com/office/drawing/2014/main" id="{F17AB1FA-3FEC-47E0-ADF4-AEE4FACCE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591" y="2302403"/>
            <a:ext cx="1874682" cy="693480"/>
          </a:xfr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01F1E43-51C1-496B-9A69-D61EBC394C7D}"/>
              </a:ext>
            </a:extLst>
          </p:cNvPr>
          <p:cNvSpPr txBox="1"/>
          <p:nvPr/>
        </p:nvSpPr>
        <p:spPr>
          <a:xfrm>
            <a:off x="2428655" y="1739436"/>
            <a:ext cx="2769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Conditional</a:t>
            </a:r>
            <a:r>
              <a:rPr lang="de-DE" sz="2000" b="1" dirty="0"/>
              <a:t> </a:t>
            </a:r>
            <a:r>
              <a:rPr lang="de-DE" sz="2000" b="1" dirty="0" err="1"/>
              <a:t>distribution</a:t>
            </a:r>
            <a:endParaRPr lang="de-DE" sz="20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771AD50-5D12-4FD6-A275-6C4B4F831442}"/>
              </a:ext>
            </a:extLst>
          </p:cNvPr>
          <p:cNvSpPr txBox="1"/>
          <p:nvPr/>
        </p:nvSpPr>
        <p:spPr>
          <a:xfrm>
            <a:off x="7511591" y="1739436"/>
            <a:ext cx="2769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Bayes-theorem</a:t>
            </a:r>
          </a:p>
        </p:txBody>
      </p:sp>
    </p:spTree>
    <p:extLst>
      <p:ext uri="{BB962C8B-B14F-4D97-AF65-F5344CB8AC3E}">
        <p14:creationId xmlns:p14="http://schemas.microsoft.com/office/powerpoint/2010/main" val="186980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Comparison: conditional distribution – rejection sampling 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A7EE628-F5C0-4833-B312-8994B8895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040" y="1851525"/>
            <a:ext cx="3689920" cy="1577475"/>
          </a:xfr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C40FEF9-A948-4AA8-BFAD-348C34B8E17B}"/>
              </a:ext>
            </a:extLst>
          </p:cNvPr>
          <p:cNvSpPr txBox="1"/>
          <p:nvPr/>
        </p:nvSpPr>
        <p:spPr>
          <a:xfrm>
            <a:off x="2362784" y="908457"/>
            <a:ext cx="7466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The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total </a:t>
            </a:r>
            <a:r>
              <a:rPr lang="de-DE" sz="2400" dirty="0" err="1"/>
              <a:t>samples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precision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rejection</a:t>
            </a:r>
            <a:r>
              <a:rPr lang="de-DE" sz="2400" dirty="0"/>
              <a:t> </a:t>
            </a:r>
            <a:r>
              <a:rPr lang="de-DE" sz="2400" dirty="0" err="1"/>
              <a:t>sampling</a:t>
            </a:r>
            <a:r>
              <a:rPr lang="de-DE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158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70B58E-DADB-4E83-B476-1E39C14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</a:rPr>
              <a:t>Other possibilities for sampling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C40FEF9-A948-4AA8-BFAD-348C34B8E17B}"/>
              </a:ext>
            </a:extLst>
          </p:cNvPr>
          <p:cNvSpPr txBox="1"/>
          <p:nvPr/>
        </p:nvSpPr>
        <p:spPr>
          <a:xfrm>
            <a:off x="2362784" y="908457"/>
            <a:ext cx="746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available</a:t>
            </a:r>
            <a:r>
              <a:rPr lang="de-DE" sz="2400" dirty="0"/>
              <a:t> </a:t>
            </a:r>
            <a:r>
              <a:rPr lang="de-DE" sz="2400" dirty="0" err="1"/>
              <a:t>options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Infer-methods</a:t>
            </a:r>
            <a:r>
              <a:rPr lang="de-DE" sz="2400" dirty="0"/>
              <a:t>: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7B5676-6B88-4154-A16F-C6E23E7A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126C650-4D77-415F-B619-5F7E5BE7846F}"/>
              </a:ext>
            </a:extLst>
          </p:cNvPr>
          <p:cNvSpPr txBox="1"/>
          <p:nvPr/>
        </p:nvSpPr>
        <p:spPr>
          <a:xfrm>
            <a:off x="4222811" y="1913957"/>
            <a:ext cx="3746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err="1"/>
              <a:t>MonteCarloMarkovChain</a:t>
            </a:r>
            <a:r>
              <a:rPr lang="de-DE" dirty="0"/>
              <a:t> (MCMC)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SequentialMarkovChain</a:t>
            </a:r>
            <a:r>
              <a:rPr lang="de-DE" dirty="0"/>
              <a:t> (SMC)</a:t>
            </a:r>
          </a:p>
          <a:p>
            <a:r>
              <a:rPr lang="de-DE" dirty="0"/>
              <a:t>-    </a:t>
            </a:r>
            <a:r>
              <a:rPr lang="de-DE" dirty="0" err="1"/>
              <a:t>Others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58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Breitbild</PresentationFormat>
  <Paragraphs>38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Cognition and Conditioning</vt:lpstr>
      <vt:lpstr>Conditional inference</vt:lpstr>
      <vt:lpstr>Conditional inference and its use </vt:lpstr>
      <vt:lpstr>Hypothetical Reasoning with Infer</vt:lpstr>
      <vt:lpstr>Set up a base to use infer for conditioning:</vt:lpstr>
      <vt:lpstr>Rejection Sampling</vt:lpstr>
      <vt:lpstr>Conditional distribution, Bayes-theorem </vt:lpstr>
      <vt:lpstr>Comparison: conditional distribution – rejection sampling </vt:lpstr>
      <vt:lpstr>Other possibilities for sampling</vt:lpstr>
      <vt:lpstr>Infer with different methods</vt:lpstr>
      <vt:lpstr>condition() vs. observe()</vt:lpstr>
      <vt:lpstr>condition() is powerful </vt:lpstr>
      <vt:lpstr>factor() as an alternative to condition() </vt:lpstr>
      <vt:lpstr>factor() in detail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Cognition and Conditioning</dc:title>
  <dc:creator>Michael Schiller</dc:creator>
  <cp:lastModifiedBy>Michael Schiller</cp:lastModifiedBy>
  <cp:revision>17</cp:revision>
  <dcterms:created xsi:type="dcterms:W3CDTF">2019-05-03T12:57:22Z</dcterms:created>
  <dcterms:modified xsi:type="dcterms:W3CDTF">2019-05-05T22:39:33Z</dcterms:modified>
</cp:coreProperties>
</file>